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71" r:id="rId6"/>
    <p:sldId id="259" r:id="rId7"/>
    <p:sldId id="258" r:id="rId8"/>
    <p:sldId id="260" r:id="rId9"/>
    <p:sldId id="261" r:id="rId10"/>
    <p:sldId id="262" r:id="rId11"/>
    <p:sldId id="263" r:id="rId12"/>
    <p:sldId id="266" r:id="rId13"/>
    <p:sldId id="265" r:id="rId14"/>
    <p:sldId id="264" r:id="rId15"/>
    <p:sldId id="267" r:id="rId16"/>
    <p:sldId id="268" r:id="rId17"/>
    <p:sldId id="272" r:id="rId18"/>
    <p:sldId id="273" r:id="rId1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92" d="100"/>
          <a:sy n="92" d="100"/>
        </p:scale>
        <p:origin x="10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3BD01-21FB-4A27-9516-A82E48F8186C}" type="datetimeFigureOut">
              <a:rPr lang="es-PE" smtClean="0"/>
              <a:t>24/02/2017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75211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3BD01-21FB-4A27-9516-A82E48F8186C}" type="datetimeFigureOut">
              <a:rPr lang="es-PE" smtClean="0"/>
              <a:t>24/02/2017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1809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3BD01-21FB-4A27-9516-A82E48F8186C}" type="datetimeFigureOut">
              <a:rPr lang="es-PE" smtClean="0"/>
              <a:t>24/02/2017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56172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3BD01-21FB-4A27-9516-A82E48F8186C}" type="datetimeFigureOut">
              <a:rPr lang="es-PE" smtClean="0"/>
              <a:t>24/02/2017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403064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3BD01-21FB-4A27-9516-A82E48F8186C}" type="datetimeFigureOut">
              <a:rPr lang="es-PE" smtClean="0"/>
              <a:t>24/02/2017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160238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3BD01-21FB-4A27-9516-A82E48F8186C}" type="datetimeFigureOut">
              <a:rPr lang="es-PE" smtClean="0"/>
              <a:t>24/02/2017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186574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D3BD01-21FB-4A27-9516-A82E48F8186C}" type="datetimeFigureOut">
              <a:rPr lang="es-PE" smtClean="0"/>
              <a:t>24/02/2017</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371011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2D3BD01-21FB-4A27-9516-A82E48F8186C}" type="datetimeFigureOut">
              <a:rPr lang="es-PE" smtClean="0"/>
              <a:t>24/02/2017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104598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3BD01-21FB-4A27-9516-A82E48F8186C}" type="datetimeFigureOut">
              <a:rPr lang="es-PE" smtClean="0"/>
              <a:t>24/02/2017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409508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3BD01-21FB-4A27-9516-A82E48F8186C}" type="datetimeFigureOut">
              <a:rPr lang="es-PE" smtClean="0"/>
              <a:t>24/02/2017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260233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3BD01-21FB-4A27-9516-A82E48F8186C}" type="datetimeFigureOut">
              <a:rPr lang="es-PE" smtClean="0"/>
              <a:t>24/02/2017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DD0671-4732-47E8-84A2-F87A36CBF18B}" type="slidenum">
              <a:rPr lang="es-PE" smtClean="0"/>
              <a:t>‹Nº›</a:t>
            </a:fld>
            <a:endParaRPr lang="es-PE"/>
          </a:p>
        </p:txBody>
      </p:sp>
    </p:spTree>
    <p:extLst>
      <p:ext uri="{BB962C8B-B14F-4D97-AF65-F5344CB8AC3E}">
        <p14:creationId xmlns:p14="http://schemas.microsoft.com/office/powerpoint/2010/main" val="173624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3BD01-21FB-4A27-9516-A82E48F8186C}" type="datetimeFigureOut">
              <a:rPr lang="es-PE" smtClean="0"/>
              <a:t>24/02/2017</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0671-4732-47E8-84A2-F87A36CBF18B}" type="slidenum">
              <a:rPr lang="es-PE" smtClean="0"/>
              <a:t>‹Nº›</a:t>
            </a:fld>
            <a:endParaRPr lang="es-PE"/>
          </a:p>
        </p:txBody>
      </p:sp>
    </p:spTree>
    <p:extLst>
      <p:ext uri="{BB962C8B-B14F-4D97-AF65-F5344CB8AC3E}">
        <p14:creationId xmlns:p14="http://schemas.microsoft.com/office/powerpoint/2010/main" val="60992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0514" y="233794"/>
            <a:ext cx="8535013" cy="6384666"/>
          </a:xfrm>
          <a:prstGeom prst="rect">
            <a:avLst/>
          </a:prstGeom>
        </p:spPr>
      </p:pic>
      <p:pic>
        <p:nvPicPr>
          <p:cNvPr id="5" name="Imagen 4"/>
          <p:cNvPicPr>
            <a:picLocks noChangeAspect="1"/>
          </p:cNvPicPr>
          <p:nvPr/>
        </p:nvPicPr>
        <p:blipFill>
          <a:blip r:embed="rId3"/>
          <a:stretch>
            <a:fillRect/>
          </a:stretch>
        </p:blipFill>
        <p:spPr>
          <a:xfrm>
            <a:off x="8280400" y="6140450"/>
            <a:ext cx="666750" cy="666750"/>
          </a:xfrm>
          <a:prstGeom prst="rect">
            <a:avLst/>
          </a:prstGeom>
        </p:spPr>
      </p:pic>
      <p:pic>
        <p:nvPicPr>
          <p:cNvPr id="6" name="Imagen 5"/>
          <p:cNvPicPr>
            <a:picLocks noChangeAspect="1"/>
          </p:cNvPicPr>
          <p:nvPr/>
        </p:nvPicPr>
        <p:blipFill>
          <a:blip r:embed="rId4"/>
          <a:stretch>
            <a:fillRect/>
          </a:stretch>
        </p:blipFill>
        <p:spPr>
          <a:xfrm>
            <a:off x="2367255" y="2246795"/>
            <a:ext cx="4409491" cy="1818604"/>
          </a:xfrm>
          <a:prstGeom prst="rect">
            <a:avLst/>
          </a:prstGeom>
        </p:spPr>
      </p:pic>
    </p:spTree>
    <p:extLst>
      <p:ext uri="{BB962C8B-B14F-4D97-AF65-F5344CB8AC3E}">
        <p14:creationId xmlns:p14="http://schemas.microsoft.com/office/powerpoint/2010/main" val="2833365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32088" y="6234545"/>
            <a:ext cx="381270" cy="381270"/>
          </a:xfrm>
          <a:prstGeom prst="rect">
            <a:avLst/>
          </a:prstGeom>
        </p:spPr>
      </p:pic>
      <p:cxnSp>
        <p:nvCxnSpPr>
          <p:cNvPr id="3" name="Conector recto 2"/>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580734" y="307118"/>
            <a:ext cx="7951354" cy="707886"/>
          </a:xfrm>
          <a:prstGeom prst="rect">
            <a:avLst/>
          </a:prstGeom>
          <a:noFill/>
        </p:spPr>
        <p:txBody>
          <a:bodyPr wrap="square" rtlCol="0">
            <a:spAutoFit/>
          </a:bodyPr>
          <a:lstStyle/>
          <a:p>
            <a:r>
              <a:rPr lang="es-ES" sz="4000" b="1" dirty="0" smtClean="0">
                <a:solidFill>
                  <a:srgbClr val="67B319"/>
                </a:solidFill>
              </a:rPr>
              <a:t>Causas</a:t>
            </a:r>
            <a:endParaRPr lang="es-ES" sz="4000" b="1" dirty="0">
              <a:solidFill>
                <a:srgbClr val="67B319"/>
              </a:solidFill>
            </a:endParaRPr>
          </a:p>
        </p:txBody>
      </p:sp>
      <p:sp>
        <p:nvSpPr>
          <p:cNvPr id="5" name="Content Placeholder 7"/>
          <p:cNvSpPr txBox="1">
            <a:spLocks/>
          </p:cNvSpPr>
          <p:nvPr/>
        </p:nvSpPr>
        <p:spPr>
          <a:xfrm>
            <a:off x="580734" y="1368076"/>
            <a:ext cx="6319599" cy="53629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1600" dirty="0"/>
              <a:t>Pesca y pequeña y micro acuicultura</a:t>
            </a:r>
          </a:p>
          <a:p>
            <a:pPr lvl="0"/>
            <a:r>
              <a:rPr lang="es-PE" sz="1600" dirty="0"/>
              <a:t>Acuicultura de mediana y gran empresa</a:t>
            </a:r>
          </a:p>
          <a:p>
            <a:pPr lvl="0"/>
            <a:r>
              <a:rPr lang="es-PE" sz="1600" dirty="0"/>
              <a:t>Actividades de fábricas industriales pesqueras</a:t>
            </a:r>
          </a:p>
          <a:p>
            <a:pPr lvl="0"/>
            <a:r>
              <a:rPr lang="es-PE" sz="1600" dirty="0"/>
              <a:t>Actividades de mediana y gran minería</a:t>
            </a:r>
          </a:p>
          <a:p>
            <a:pPr lvl="0"/>
            <a:r>
              <a:rPr lang="es-PE" sz="1600" dirty="0"/>
              <a:t>Pequeña minería, minería artesanal y minería informal y/o ilegal</a:t>
            </a:r>
          </a:p>
          <a:p>
            <a:pPr lvl="0"/>
            <a:r>
              <a:rPr lang="es-PE" sz="1600" dirty="0"/>
              <a:t>Actividades de transporte de minerales</a:t>
            </a:r>
          </a:p>
          <a:p>
            <a:pPr lvl="0"/>
            <a:r>
              <a:rPr lang="es-PE" sz="1600" dirty="0"/>
              <a:t>Actividades de hidrocarburos</a:t>
            </a:r>
          </a:p>
          <a:p>
            <a:pPr lvl="0"/>
            <a:r>
              <a:rPr lang="es-PE" sz="1600" dirty="0"/>
              <a:t>Actividades de electricidad</a:t>
            </a:r>
          </a:p>
          <a:p>
            <a:pPr lvl="0"/>
            <a:r>
              <a:rPr lang="es-PE" sz="1600" dirty="0"/>
              <a:t>Actividades de construcción y demolición</a:t>
            </a:r>
          </a:p>
          <a:p>
            <a:pPr lvl="0"/>
            <a:r>
              <a:rPr lang="es-PE" sz="1600" dirty="0"/>
              <a:t>Actividades de saneamiento</a:t>
            </a:r>
          </a:p>
          <a:p>
            <a:pPr lvl="0"/>
            <a:r>
              <a:rPr lang="es-PE" sz="1600" dirty="0"/>
              <a:t>Actividades de construcción de pistas, carreteras, etc. a nivel nacional</a:t>
            </a:r>
          </a:p>
          <a:p>
            <a:pPr lvl="0"/>
            <a:r>
              <a:rPr lang="es-PE" sz="1600" dirty="0"/>
              <a:t>Actividades de transporte de residuos y materiales peligrosos</a:t>
            </a:r>
          </a:p>
          <a:p>
            <a:pPr lvl="0"/>
            <a:r>
              <a:rPr lang="es-PE" sz="1600" dirty="0"/>
              <a:t>Actividades de transporte de residuos y materiales peligrosos</a:t>
            </a:r>
          </a:p>
          <a:p>
            <a:pPr lvl="0"/>
            <a:r>
              <a:rPr lang="es-PE" sz="1600" dirty="0"/>
              <a:t>Actividades del sector turismo</a:t>
            </a:r>
          </a:p>
          <a:p>
            <a:pPr lvl="0"/>
            <a:r>
              <a:rPr lang="es-PE" sz="1600" dirty="0"/>
              <a:t>Actividades de pequeños establecimientos comerciales y de servicios simples diversos </a:t>
            </a:r>
            <a:r>
              <a:rPr lang="es-PE" sz="1600" dirty="0">
                <a:solidFill>
                  <a:schemeClr val="accent4">
                    <a:lumMod val="75000"/>
                  </a:schemeClr>
                </a:solidFill>
              </a:rPr>
              <a:t>(mercados, restaurantes, centros de recreación, pequeños locales comerciales, talleres de mecánica, talleres de reparación de autos, talleres de lavado de autos)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132" y="1182945"/>
            <a:ext cx="1201450" cy="80716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587" y="1258704"/>
            <a:ext cx="805408" cy="960226"/>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608" y="2462630"/>
            <a:ext cx="1907205" cy="544916"/>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7148" y="3041110"/>
            <a:ext cx="1043418" cy="688680"/>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8679" y="4049538"/>
            <a:ext cx="1275062" cy="1073926"/>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0333" y="5392565"/>
            <a:ext cx="1120948" cy="1120948"/>
          </a:xfrm>
          <a:prstGeom prst="rect">
            <a:avLst/>
          </a:prstGeom>
        </p:spPr>
      </p:pic>
    </p:spTree>
    <p:extLst>
      <p:ext uri="{BB962C8B-B14F-4D97-AF65-F5344CB8AC3E}">
        <p14:creationId xmlns:p14="http://schemas.microsoft.com/office/powerpoint/2010/main" val="317518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32087" y="6234544"/>
            <a:ext cx="381271" cy="381271"/>
          </a:xfrm>
          <a:prstGeom prst="rect">
            <a:avLst/>
          </a:prstGeom>
        </p:spPr>
      </p:pic>
      <p:pic>
        <p:nvPicPr>
          <p:cNvPr id="3" name="Imagen 2"/>
          <p:cNvPicPr>
            <a:picLocks noChangeAspect="1"/>
          </p:cNvPicPr>
          <p:nvPr/>
        </p:nvPicPr>
        <p:blipFill>
          <a:blip r:embed="rId3"/>
          <a:stretch>
            <a:fillRect/>
          </a:stretch>
        </p:blipFill>
        <p:spPr>
          <a:xfrm>
            <a:off x="270515" y="233794"/>
            <a:ext cx="5436094" cy="6382022"/>
          </a:xfrm>
          <a:prstGeom prst="rect">
            <a:avLst/>
          </a:prstGeom>
        </p:spPr>
      </p:pic>
      <p:pic>
        <p:nvPicPr>
          <p:cNvPr id="4" name="Imagen 3"/>
          <p:cNvPicPr>
            <a:picLocks noChangeAspect="1"/>
          </p:cNvPicPr>
          <p:nvPr/>
        </p:nvPicPr>
        <p:blipFill>
          <a:blip r:embed="rId4"/>
          <a:stretch>
            <a:fillRect/>
          </a:stretch>
        </p:blipFill>
        <p:spPr>
          <a:xfrm>
            <a:off x="6284188" y="615368"/>
            <a:ext cx="2247900" cy="927100"/>
          </a:xfrm>
          <a:prstGeom prst="rect">
            <a:avLst/>
          </a:prstGeom>
        </p:spPr>
      </p:pic>
      <p:sp>
        <p:nvSpPr>
          <p:cNvPr id="8" name="CuadroTexto 7"/>
          <p:cNvSpPr txBox="1"/>
          <p:nvPr/>
        </p:nvSpPr>
        <p:spPr>
          <a:xfrm>
            <a:off x="614045" y="1749923"/>
            <a:ext cx="4266150" cy="2554545"/>
          </a:xfrm>
          <a:prstGeom prst="rect">
            <a:avLst/>
          </a:prstGeom>
          <a:noFill/>
        </p:spPr>
        <p:txBody>
          <a:bodyPr wrap="square" rtlCol="0">
            <a:spAutoFit/>
          </a:bodyPr>
          <a:lstStyle/>
          <a:p>
            <a:r>
              <a:rPr lang="es-PE" sz="4000" b="1" dirty="0">
                <a:solidFill>
                  <a:schemeClr val="bg1"/>
                </a:solidFill>
              </a:rPr>
              <a:t>Lugar donde ocurre el problema de contaminación ambiental</a:t>
            </a:r>
            <a:endParaRPr lang="es-ES" sz="4000" b="1" dirty="0">
              <a:solidFill>
                <a:schemeClr val="bg1"/>
              </a:solidFill>
            </a:endParaRPr>
          </a:p>
        </p:txBody>
      </p:sp>
    </p:spTree>
    <p:extLst>
      <p:ext uri="{BB962C8B-B14F-4D97-AF65-F5344CB8AC3E}">
        <p14:creationId xmlns:p14="http://schemas.microsoft.com/office/powerpoint/2010/main" val="260372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ontent Placeholder 7"/>
          <p:cNvSpPr txBox="1">
            <a:spLocks/>
          </p:cNvSpPr>
          <p:nvPr/>
        </p:nvSpPr>
        <p:spPr>
          <a:xfrm>
            <a:off x="580734" y="1562113"/>
            <a:ext cx="7564199" cy="4890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1600" dirty="0" smtClean="0"/>
              <a:t>En la ciudad</a:t>
            </a:r>
          </a:p>
          <a:p>
            <a:pPr lvl="0"/>
            <a:r>
              <a:rPr lang="es-PE" sz="1600" dirty="0" smtClean="0"/>
              <a:t>Lejos </a:t>
            </a:r>
            <a:r>
              <a:rPr lang="es-PE" sz="1600" dirty="0"/>
              <a:t>de la ciudad</a:t>
            </a:r>
          </a:p>
          <a:p>
            <a:pPr lvl="0"/>
            <a:r>
              <a:rPr lang="es-PE" sz="1600" dirty="0"/>
              <a:t>En una propiedad privada</a:t>
            </a:r>
          </a:p>
          <a:p>
            <a:pPr lvl="0"/>
            <a:r>
              <a:rPr lang="es-PE" sz="1600" dirty="0"/>
              <a:t>Faja marginal de un cuerpo de agua</a:t>
            </a:r>
          </a:p>
          <a:p>
            <a:pPr lvl="0"/>
            <a:r>
              <a:rPr lang="es-PE" sz="1600" dirty="0"/>
              <a:t>Ríos, lagos, lagunas, nevados, glaciares y/o cauces naturales o artificiales que deriven de ellos</a:t>
            </a:r>
          </a:p>
          <a:p>
            <a:pPr lvl="0"/>
            <a:r>
              <a:rPr lang="es-PE" sz="1600" dirty="0"/>
              <a:t>Cauce de un río</a:t>
            </a:r>
          </a:p>
          <a:p>
            <a:pPr lvl="0"/>
            <a:r>
              <a:rPr lang="es-PE" sz="1600" dirty="0"/>
              <a:t>Humedales (pantanos, </a:t>
            </a:r>
            <a:r>
              <a:rPr lang="es-PE" sz="1600" dirty="0" err="1"/>
              <a:t>albúferas</a:t>
            </a:r>
            <a:r>
              <a:rPr lang="es-PE" sz="1600" dirty="0"/>
              <a:t>, </a:t>
            </a:r>
            <a:r>
              <a:rPr lang="es-PE" sz="1600" dirty="0" err="1"/>
              <a:t>bofedales</a:t>
            </a:r>
            <a:r>
              <a:rPr lang="es-PE" sz="1600" dirty="0"/>
              <a:t>, manglares)</a:t>
            </a:r>
          </a:p>
          <a:p>
            <a:pPr lvl="0"/>
            <a:r>
              <a:rPr lang="es-PE" sz="1600" dirty="0"/>
              <a:t>Playas</a:t>
            </a:r>
          </a:p>
          <a:p>
            <a:pPr lvl="0"/>
            <a:r>
              <a:rPr lang="es-PE" sz="1600" dirty="0"/>
              <a:t>Mar y /o Islas</a:t>
            </a:r>
          </a:p>
          <a:p>
            <a:pPr lvl="0"/>
            <a:r>
              <a:rPr lang="es-PE" sz="1600" dirty="0"/>
              <a:t>Ríos o lagos navegables</a:t>
            </a:r>
          </a:p>
          <a:p>
            <a:pPr lvl="0"/>
            <a:r>
              <a:rPr lang="es-PE" sz="1600" dirty="0"/>
              <a:t>En puertos y/o astilleros / En puertos, muelles y /o astilleros</a:t>
            </a:r>
          </a:p>
          <a:p>
            <a:pPr lvl="0"/>
            <a:r>
              <a:rPr lang="es-PE" sz="1600" dirty="0"/>
              <a:t>Área Natural Protegida de administración nacional  </a:t>
            </a:r>
            <a:r>
              <a:rPr lang="es-PE" sz="1600" dirty="0" smtClean="0"/>
              <a:t>(Incluye </a:t>
            </a:r>
            <a:r>
              <a:rPr lang="es-PE" sz="1600" dirty="0"/>
              <a:t>Parques Nacionales, Santuarios Nacionales, Santuarios Históricos, Reservas Paisajísticas, Refugios de vida silvestre, Reservas Nacionales, Bosques de Protección y Cotos de Caza)</a:t>
            </a:r>
          </a:p>
          <a:p>
            <a:pPr lvl="0"/>
            <a:r>
              <a:rPr lang="es-PE" sz="1600" dirty="0"/>
              <a:t>Almacenes de concentrados de mineral</a:t>
            </a:r>
          </a:p>
        </p:txBody>
      </p: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Lugar donde ocurre el problema de contaminación ambiental</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spTree>
    <p:extLst>
      <p:ext uri="{BB962C8B-B14F-4D97-AF65-F5344CB8AC3E}">
        <p14:creationId xmlns:p14="http://schemas.microsoft.com/office/powerpoint/2010/main" val="59607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32087" y="6234544"/>
            <a:ext cx="381271" cy="381271"/>
          </a:xfrm>
          <a:prstGeom prst="rect">
            <a:avLst/>
          </a:prstGeom>
        </p:spPr>
      </p:pic>
      <p:pic>
        <p:nvPicPr>
          <p:cNvPr id="3" name="Imagen 2"/>
          <p:cNvPicPr>
            <a:picLocks noChangeAspect="1"/>
          </p:cNvPicPr>
          <p:nvPr/>
        </p:nvPicPr>
        <p:blipFill>
          <a:blip r:embed="rId3"/>
          <a:stretch>
            <a:fillRect/>
          </a:stretch>
        </p:blipFill>
        <p:spPr>
          <a:xfrm>
            <a:off x="270515" y="233794"/>
            <a:ext cx="5436094" cy="6382022"/>
          </a:xfrm>
          <a:prstGeom prst="rect">
            <a:avLst/>
          </a:prstGeom>
        </p:spPr>
      </p:pic>
      <p:pic>
        <p:nvPicPr>
          <p:cNvPr id="4" name="Imagen 3"/>
          <p:cNvPicPr>
            <a:picLocks noChangeAspect="1"/>
          </p:cNvPicPr>
          <p:nvPr/>
        </p:nvPicPr>
        <p:blipFill>
          <a:blip r:embed="rId4"/>
          <a:stretch>
            <a:fillRect/>
          </a:stretch>
        </p:blipFill>
        <p:spPr>
          <a:xfrm>
            <a:off x="6284188" y="615368"/>
            <a:ext cx="2247900" cy="927100"/>
          </a:xfrm>
          <a:prstGeom prst="rect">
            <a:avLst/>
          </a:prstGeom>
        </p:spPr>
      </p:pic>
      <p:sp>
        <p:nvSpPr>
          <p:cNvPr id="8" name="CuadroTexto 7"/>
          <p:cNvSpPr txBox="1"/>
          <p:nvPr/>
        </p:nvSpPr>
        <p:spPr>
          <a:xfrm>
            <a:off x="614045" y="1749923"/>
            <a:ext cx="4266150" cy="707886"/>
          </a:xfrm>
          <a:prstGeom prst="rect">
            <a:avLst/>
          </a:prstGeom>
          <a:noFill/>
        </p:spPr>
        <p:txBody>
          <a:bodyPr wrap="square" rtlCol="0">
            <a:spAutoFit/>
          </a:bodyPr>
          <a:lstStyle/>
          <a:p>
            <a:r>
              <a:rPr lang="es-PE" sz="4000" b="1" dirty="0" smtClean="0">
                <a:solidFill>
                  <a:schemeClr val="bg1"/>
                </a:solidFill>
              </a:rPr>
              <a:t>Resultados</a:t>
            </a:r>
            <a:endParaRPr lang="es-ES" sz="4000" b="1" dirty="0">
              <a:solidFill>
                <a:schemeClr val="bg1"/>
              </a:solidFill>
            </a:endParaRPr>
          </a:p>
        </p:txBody>
      </p:sp>
    </p:spTree>
    <p:extLst>
      <p:ext uri="{BB962C8B-B14F-4D97-AF65-F5344CB8AC3E}">
        <p14:creationId xmlns:p14="http://schemas.microsoft.com/office/powerpoint/2010/main" val="58860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ontent Placeholder 7"/>
          <p:cNvSpPr txBox="1">
            <a:spLocks/>
          </p:cNvSpPr>
          <p:nvPr/>
        </p:nvSpPr>
        <p:spPr>
          <a:xfrm>
            <a:off x="580734" y="1562113"/>
            <a:ext cx="7564199" cy="4890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2800" dirty="0" smtClean="0"/>
              <a:t>Se podrían generar denuncias malintencionadas o falsas a través del uso indebido del DNI de un tercero. </a:t>
            </a:r>
          </a:p>
          <a:p>
            <a:pPr marL="0" lvl="0" indent="0">
              <a:buNone/>
            </a:pPr>
            <a:endParaRPr lang="es-PE" sz="2800" dirty="0"/>
          </a:p>
          <a:p>
            <a:pPr marL="0" lvl="0" indent="0">
              <a:buNone/>
            </a:pPr>
            <a:r>
              <a:rPr lang="es-PE" sz="2800" dirty="0" smtClean="0">
                <a:sym typeface="Wingdings" panose="05000000000000000000" pitchFamily="2" charset="2"/>
              </a:rPr>
              <a:t></a:t>
            </a:r>
            <a:r>
              <a:rPr lang="es-PE" sz="2400" dirty="0" smtClean="0">
                <a:sym typeface="Wingdings" panose="05000000000000000000" pitchFamily="2" charset="2"/>
              </a:rPr>
              <a:t>Con la clave de usuario eso se remediaría. No totalmente, pues igual cabe la posibilidad de usuarios ficticios, pero es menos probable porque usa los datos de </a:t>
            </a:r>
            <a:r>
              <a:rPr lang="es-PE" sz="2400" dirty="0" err="1" smtClean="0">
                <a:sym typeface="Wingdings" panose="05000000000000000000" pitchFamily="2" charset="2"/>
              </a:rPr>
              <a:t>fb</a:t>
            </a:r>
            <a:r>
              <a:rPr lang="es-PE" sz="2400" dirty="0" smtClean="0">
                <a:sym typeface="Wingdings" panose="05000000000000000000" pitchFamily="2" charset="2"/>
              </a:rPr>
              <a:t> o Gmail.</a:t>
            </a:r>
            <a:endParaRPr lang="es-PE" sz="2400" dirty="0"/>
          </a:p>
        </p:txBody>
      </p: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 Denuncias faltas /DNI</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spTree>
    <p:extLst>
      <p:ext uri="{BB962C8B-B14F-4D97-AF65-F5344CB8AC3E}">
        <p14:creationId xmlns:p14="http://schemas.microsoft.com/office/powerpoint/2010/main" val="63578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ontent Placeholder 7"/>
          <p:cNvSpPr txBox="1">
            <a:spLocks/>
          </p:cNvSpPr>
          <p:nvPr/>
        </p:nvSpPr>
        <p:spPr>
          <a:xfrm>
            <a:off x="580734" y="1562113"/>
            <a:ext cx="7564199" cy="4890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2800" dirty="0" smtClean="0"/>
              <a:t>El actual sistema no arroja ningún tipo de información al ciudadano para el seguimiento de su denuncia</a:t>
            </a:r>
          </a:p>
          <a:p>
            <a:pPr marL="0" lvl="0" indent="0">
              <a:buNone/>
            </a:pPr>
            <a:endParaRPr lang="es-PE" sz="2800" dirty="0"/>
          </a:p>
          <a:p>
            <a:pPr marL="0" lvl="0" indent="0">
              <a:buNone/>
            </a:pPr>
            <a:r>
              <a:rPr lang="es-PE" sz="2800" dirty="0" smtClean="0">
                <a:sym typeface="Wingdings" panose="05000000000000000000" pitchFamily="2" charset="2"/>
              </a:rPr>
              <a:t></a:t>
            </a:r>
            <a:r>
              <a:rPr lang="es-PE" sz="2400" dirty="0" smtClean="0">
                <a:sym typeface="Wingdings" panose="05000000000000000000" pitchFamily="2" charset="2"/>
              </a:rPr>
              <a:t>Esto ha sido contemplado en las características del nuevo diseño para que el usuario no solamente sepa qué EFA (s) son competentes en su denuncia, sino que recibe un código para hacer el seguimiento ante ellas</a:t>
            </a:r>
            <a:endParaRPr lang="es-PE" sz="2400" dirty="0"/>
          </a:p>
        </p:txBody>
      </p: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 Seguimiento a la denuncia</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spTree>
    <p:extLst>
      <p:ext uri="{BB962C8B-B14F-4D97-AF65-F5344CB8AC3E}">
        <p14:creationId xmlns:p14="http://schemas.microsoft.com/office/powerpoint/2010/main" val="4074170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ontent Placeholder 7"/>
          <p:cNvSpPr txBox="1">
            <a:spLocks/>
          </p:cNvSpPr>
          <p:nvPr/>
        </p:nvSpPr>
        <p:spPr>
          <a:xfrm>
            <a:off x="580734" y="1562113"/>
            <a:ext cx="7564199" cy="4890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2800" dirty="0" smtClean="0"/>
              <a:t>El despliegue de 36 opciones de “tipo de problema” resulta poco amigable y funcional</a:t>
            </a:r>
          </a:p>
          <a:p>
            <a:pPr marL="0" lvl="0" indent="0">
              <a:buNone/>
            </a:pPr>
            <a:endParaRPr lang="es-PE" sz="2800" dirty="0"/>
          </a:p>
          <a:p>
            <a:pPr marL="0" lvl="0" indent="0">
              <a:buNone/>
            </a:pPr>
            <a:r>
              <a:rPr lang="es-PE" sz="2800" dirty="0" smtClean="0">
                <a:sym typeface="Wingdings" panose="05000000000000000000" pitchFamily="2" charset="2"/>
              </a:rPr>
              <a:t></a:t>
            </a:r>
            <a:r>
              <a:rPr lang="es-PE" sz="2400" dirty="0" smtClean="0">
                <a:sym typeface="Wingdings" panose="05000000000000000000" pitchFamily="2" charset="2"/>
              </a:rPr>
              <a:t>Se ha propuesta una mejora en ese sentido en la presentación actual, juntando diferentes rubros en subgrupos, haciendo así el flujo del sistema más funcional</a:t>
            </a:r>
            <a:endParaRPr lang="es-PE" sz="2400" dirty="0"/>
          </a:p>
        </p:txBody>
      </p: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 Sub opciones</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spTree>
    <p:extLst>
      <p:ext uri="{BB962C8B-B14F-4D97-AF65-F5344CB8AC3E}">
        <p14:creationId xmlns:p14="http://schemas.microsoft.com/office/powerpoint/2010/main" val="363235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ontent Placeholder 7"/>
          <p:cNvSpPr txBox="1">
            <a:spLocks/>
          </p:cNvSpPr>
          <p:nvPr/>
        </p:nvSpPr>
        <p:spPr>
          <a:xfrm>
            <a:off x="580734" y="1562113"/>
            <a:ext cx="7564199" cy="4890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2800" dirty="0" smtClean="0"/>
              <a:t>Aquellos términos técnicos que no se pueden traducir o explicaciones más largas pueden aparecer como un glosario interactivo</a:t>
            </a:r>
          </a:p>
          <a:p>
            <a:pPr marL="0" lvl="0" indent="0">
              <a:buNone/>
            </a:pPr>
            <a:endParaRPr lang="es-PE" sz="2800" dirty="0"/>
          </a:p>
          <a:p>
            <a:pPr marL="0" lvl="0" indent="0">
              <a:buNone/>
            </a:pPr>
            <a:r>
              <a:rPr lang="es-PE" sz="2800" dirty="0" smtClean="0">
                <a:sym typeface="Wingdings" panose="05000000000000000000" pitchFamily="2" charset="2"/>
              </a:rPr>
              <a:t></a:t>
            </a:r>
            <a:r>
              <a:rPr lang="es-PE" sz="2400" dirty="0" smtClean="0">
                <a:sym typeface="Wingdings" panose="05000000000000000000" pitchFamily="2" charset="2"/>
              </a:rPr>
              <a:t>Se ha contemplado esa posibilidad en la nueva propuesta.</a:t>
            </a:r>
            <a:endParaRPr lang="es-PE" sz="2400" dirty="0"/>
          </a:p>
        </p:txBody>
      </p: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 Glosario visual / Pop-up</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spTree>
    <p:extLst>
      <p:ext uri="{BB962C8B-B14F-4D97-AF65-F5344CB8AC3E}">
        <p14:creationId xmlns:p14="http://schemas.microsoft.com/office/powerpoint/2010/main" val="339238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ontent Placeholder 7"/>
          <p:cNvSpPr txBox="1">
            <a:spLocks/>
          </p:cNvSpPr>
          <p:nvPr/>
        </p:nvSpPr>
        <p:spPr>
          <a:xfrm>
            <a:off x="580734" y="1562113"/>
            <a:ext cx="7564199" cy="4890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2800" dirty="0" smtClean="0"/>
              <a:t>Se propusieron diferentes ideas que deberían de ser estructuradas y programas en una campaña informativa del nuevo sistema, como por ejemplo una campaña en redes sociales, videos tutoriales de cómo denunciar, etc.</a:t>
            </a:r>
          </a:p>
          <a:p>
            <a:pPr marL="0" lvl="0" indent="0">
              <a:buNone/>
            </a:pPr>
            <a:endParaRPr lang="es-PE" sz="2800" dirty="0" smtClean="0"/>
          </a:p>
        </p:txBody>
      </p: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Campaña informativa de lanzamiento</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spTree>
    <p:extLst>
      <p:ext uri="{BB962C8B-B14F-4D97-AF65-F5344CB8AC3E}">
        <p14:creationId xmlns:p14="http://schemas.microsoft.com/office/powerpoint/2010/main" val="164770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580735" y="2736273"/>
            <a:ext cx="7951353" cy="0"/>
          </a:xfrm>
          <a:prstGeom prst="line">
            <a:avLst/>
          </a:prstGeom>
          <a:ln w="95250" cap="rnd" cmpd="sng">
            <a:solidFill>
              <a:srgbClr val="178F39"/>
            </a:solidFill>
          </a:ln>
          <a:effectLst/>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580734" y="2943321"/>
            <a:ext cx="7951353" cy="1938992"/>
          </a:xfrm>
          <a:prstGeom prst="rect">
            <a:avLst/>
          </a:prstGeom>
          <a:noFill/>
        </p:spPr>
        <p:txBody>
          <a:bodyPr wrap="square" rtlCol="0">
            <a:spAutoFit/>
          </a:bodyPr>
          <a:lstStyle/>
          <a:p>
            <a:r>
              <a:rPr lang="es-ES" sz="4000" b="1" dirty="0" smtClean="0"/>
              <a:t>Servicio de Información Nacional sobre Denuncias Ambientales </a:t>
            </a:r>
          </a:p>
          <a:p>
            <a:r>
              <a:rPr lang="es-ES" sz="4000" b="1" dirty="0" smtClean="0"/>
              <a:t>SINADA</a:t>
            </a:r>
            <a:endParaRPr lang="es-ES" sz="4000" b="1" dirty="0"/>
          </a:p>
        </p:txBody>
      </p:sp>
      <p:cxnSp>
        <p:nvCxnSpPr>
          <p:cNvPr id="4" name="Conector recto 3"/>
          <p:cNvCxnSpPr/>
          <p:nvPr/>
        </p:nvCxnSpPr>
        <p:spPr>
          <a:xfrm>
            <a:off x="580734" y="4787900"/>
            <a:ext cx="7951353" cy="0"/>
          </a:xfrm>
          <a:prstGeom prst="line">
            <a:avLst/>
          </a:prstGeom>
          <a:ln w="57150" cap="rnd" cmpd="sng">
            <a:solidFill>
              <a:srgbClr val="67B319"/>
            </a:solidFill>
          </a:ln>
          <a:effectLst/>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580733" y="4787900"/>
            <a:ext cx="7951353" cy="338554"/>
          </a:xfrm>
          <a:prstGeom prst="rect">
            <a:avLst/>
          </a:prstGeom>
          <a:noFill/>
        </p:spPr>
        <p:txBody>
          <a:bodyPr wrap="square" rtlCol="0">
            <a:spAutoFit/>
          </a:bodyPr>
          <a:lstStyle/>
          <a:p>
            <a:r>
              <a:rPr lang="es-ES" sz="1600" dirty="0" smtClean="0">
                <a:solidFill>
                  <a:srgbClr val="67B319"/>
                </a:solidFill>
              </a:rPr>
              <a:t>Resultados </a:t>
            </a:r>
            <a:r>
              <a:rPr lang="es-ES" sz="1600" dirty="0" err="1" smtClean="0">
                <a:solidFill>
                  <a:srgbClr val="67B319"/>
                </a:solidFill>
              </a:rPr>
              <a:t>Focus</a:t>
            </a:r>
            <a:r>
              <a:rPr lang="es-ES" sz="1600" dirty="0" smtClean="0">
                <a:solidFill>
                  <a:srgbClr val="67B319"/>
                </a:solidFill>
              </a:rPr>
              <a:t> </a:t>
            </a:r>
            <a:r>
              <a:rPr lang="es-ES" sz="1600" dirty="0" err="1" smtClean="0">
                <a:solidFill>
                  <a:srgbClr val="67B319"/>
                </a:solidFill>
              </a:rPr>
              <a:t>group</a:t>
            </a:r>
            <a:endParaRPr lang="es-ES" sz="1600" dirty="0">
              <a:solidFill>
                <a:srgbClr val="67B319"/>
              </a:solidFill>
            </a:endParaRPr>
          </a:p>
        </p:txBody>
      </p:sp>
      <p:pic>
        <p:nvPicPr>
          <p:cNvPr id="6" name="Imagen 5"/>
          <p:cNvPicPr>
            <a:picLocks noChangeAspect="1"/>
          </p:cNvPicPr>
          <p:nvPr/>
        </p:nvPicPr>
        <p:blipFill>
          <a:blip r:embed="rId2"/>
          <a:stretch>
            <a:fillRect/>
          </a:stretch>
        </p:blipFill>
        <p:spPr>
          <a:xfrm>
            <a:off x="8532088" y="6234545"/>
            <a:ext cx="381270" cy="381270"/>
          </a:xfrm>
          <a:prstGeom prst="rect">
            <a:avLst/>
          </a:prstGeom>
        </p:spPr>
      </p:pic>
      <p:pic>
        <p:nvPicPr>
          <p:cNvPr id="7" name="Imagen 6"/>
          <p:cNvPicPr>
            <a:picLocks noChangeAspect="1"/>
          </p:cNvPicPr>
          <p:nvPr/>
        </p:nvPicPr>
        <p:blipFill>
          <a:blip r:embed="rId3"/>
          <a:stretch>
            <a:fillRect/>
          </a:stretch>
        </p:blipFill>
        <p:spPr>
          <a:xfrm>
            <a:off x="580735" y="775198"/>
            <a:ext cx="2247900" cy="927100"/>
          </a:xfrm>
          <a:prstGeom prst="rect">
            <a:avLst/>
          </a:prstGeom>
        </p:spPr>
      </p:pic>
    </p:spTree>
    <p:extLst>
      <p:ext uri="{BB962C8B-B14F-4D97-AF65-F5344CB8AC3E}">
        <p14:creationId xmlns:p14="http://schemas.microsoft.com/office/powerpoint/2010/main" val="345851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Jueves 16 de febrero. 4:00 p.m. y 5:00 p.m.</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28" y="3314700"/>
            <a:ext cx="4026032" cy="2684021"/>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7393" y="3314700"/>
            <a:ext cx="4026032" cy="2684021"/>
          </a:xfrm>
          <a:prstGeom prst="rect">
            <a:avLst/>
          </a:prstGeom>
        </p:spPr>
      </p:pic>
      <p:sp>
        <p:nvSpPr>
          <p:cNvPr id="11" name="CuadroTexto 10"/>
          <p:cNvSpPr txBox="1"/>
          <p:nvPr/>
        </p:nvSpPr>
        <p:spPr>
          <a:xfrm>
            <a:off x="706582" y="1340427"/>
            <a:ext cx="7825506" cy="1477328"/>
          </a:xfrm>
          <a:prstGeom prst="rect">
            <a:avLst/>
          </a:prstGeom>
          <a:noFill/>
        </p:spPr>
        <p:txBody>
          <a:bodyPr wrap="square" rtlCol="0">
            <a:spAutoFit/>
          </a:bodyPr>
          <a:lstStyle/>
          <a:p>
            <a:r>
              <a:rPr lang="es-PE" dirty="0" smtClean="0"/>
              <a:t>Rango etario: 18 a 34 años de edad</a:t>
            </a:r>
          </a:p>
          <a:p>
            <a:endParaRPr lang="es-PE" dirty="0"/>
          </a:p>
          <a:p>
            <a:r>
              <a:rPr lang="es-PE" dirty="0" smtClean="0"/>
              <a:t>Profesión/ocupación: Abogados, Ingenieros ambientales, periodistas</a:t>
            </a:r>
          </a:p>
          <a:p>
            <a:endParaRPr lang="es-PE" dirty="0"/>
          </a:p>
          <a:p>
            <a:endParaRPr lang="es-PE" dirty="0"/>
          </a:p>
        </p:txBody>
      </p:sp>
    </p:spTree>
    <p:extLst>
      <p:ext uri="{BB962C8B-B14F-4D97-AF65-F5344CB8AC3E}">
        <p14:creationId xmlns:p14="http://schemas.microsoft.com/office/powerpoint/2010/main" val="350059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Jueves 16 de febrero. 4:00 p.m. y 5:00 p.m.</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52" y="1268037"/>
            <a:ext cx="4190507" cy="241968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243" y="3806250"/>
            <a:ext cx="3928394" cy="2618929"/>
          </a:xfrm>
          <a:prstGeom prst="rect">
            <a:avLst/>
          </a:prstGeom>
        </p:spPr>
      </p:pic>
    </p:spTree>
    <p:extLst>
      <p:ext uri="{BB962C8B-B14F-4D97-AF65-F5344CB8AC3E}">
        <p14:creationId xmlns:p14="http://schemas.microsoft.com/office/powerpoint/2010/main" val="1918777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580734" y="518786"/>
            <a:ext cx="7951354" cy="461665"/>
          </a:xfrm>
          <a:prstGeom prst="rect">
            <a:avLst/>
          </a:prstGeom>
          <a:noFill/>
        </p:spPr>
        <p:txBody>
          <a:bodyPr wrap="square" rtlCol="0">
            <a:spAutoFit/>
          </a:bodyPr>
          <a:lstStyle/>
          <a:p>
            <a:r>
              <a:rPr lang="es-ES" sz="2400" b="1" dirty="0" smtClean="0">
                <a:solidFill>
                  <a:srgbClr val="67B319"/>
                </a:solidFill>
              </a:rPr>
              <a:t>Jueves 16 de febrero. 4:00 p.m. y 5:00 p.m.</a:t>
            </a:r>
            <a:endParaRPr lang="es-ES" sz="2400" b="1" dirty="0">
              <a:solidFill>
                <a:srgbClr val="67B319"/>
              </a:solidFill>
            </a:endParaRPr>
          </a:p>
        </p:txBody>
      </p:sp>
      <p:pic>
        <p:nvPicPr>
          <p:cNvPr id="10" name="Imagen 9"/>
          <p:cNvPicPr>
            <a:picLocks noChangeAspect="1"/>
          </p:cNvPicPr>
          <p:nvPr/>
        </p:nvPicPr>
        <p:blipFill>
          <a:blip r:embed="rId2"/>
          <a:stretch>
            <a:fillRect/>
          </a:stretch>
        </p:blipFill>
        <p:spPr>
          <a:xfrm>
            <a:off x="8532088" y="6234545"/>
            <a:ext cx="381270" cy="38127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34" y="1336984"/>
            <a:ext cx="4074393" cy="271626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376" y="3314699"/>
            <a:ext cx="4201982" cy="2801321"/>
          </a:xfrm>
          <a:prstGeom prst="rect">
            <a:avLst/>
          </a:prstGeom>
        </p:spPr>
      </p:pic>
    </p:spTree>
    <p:extLst>
      <p:ext uri="{BB962C8B-B14F-4D97-AF65-F5344CB8AC3E}">
        <p14:creationId xmlns:p14="http://schemas.microsoft.com/office/powerpoint/2010/main" val="2383004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284188" y="615368"/>
            <a:ext cx="2247900" cy="927100"/>
          </a:xfrm>
          <a:prstGeom prst="rect">
            <a:avLst/>
          </a:prstGeom>
        </p:spPr>
      </p:pic>
      <p:pic>
        <p:nvPicPr>
          <p:cNvPr id="4" name="Imagen 3"/>
          <p:cNvPicPr>
            <a:picLocks noChangeAspect="1"/>
          </p:cNvPicPr>
          <p:nvPr/>
        </p:nvPicPr>
        <p:blipFill>
          <a:blip r:embed="rId3"/>
          <a:stretch>
            <a:fillRect/>
          </a:stretch>
        </p:blipFill>
        <p:spPr>
          <a:xfrm>
            <a:off x="270515" y="233794"/>
            <a:ext cx="5436094" cy="638202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518" y="5030543"/>
            <a:ext cx="4162015" cy="1500606"/>
          </a:xfrm>
          <a:prstGeom prst="rect">
            <a:avLst/>
          </a:prstGeom>
        </p:spPr>
      </p:pic>
      <p:sp>
        <p:nvSpPr>
          <p:cNvPr id="9" name="CuadroTexto 8"/>
          <p:cNvSpPr txBox="1"/>
          <p:nvPr/>
        </p:nvSpPr>
        <p:spPr>
          <a:xfrm>
            <a:off x="614045" y="1749923"/>
            <a:ext cx="4266150" cy="1938992"/>
          </a:xfrm>
          <a:prstGeom prst="rect">
            <a:avLst/>
          </a:prstGeom>
          <a:noFill/>
        </p:spPr>
        <p:txBody>
          <a:bodyPr wrap="square" rtlCol="0">
            <a:spAutoFit/>
          </a:bodyPr>
          <a:lstStyle/>
          <a:p>
            <a:r>
              <a:rPr lang="es-PE" sz="4000" b="1" dirty="0">
                <a:solidFill>
                  <a:schemeClr val="bg1"/>
                </a:solidFill>
              </a:rPr>
              <a:t>C</a:t>
            </a:r>
            <a:r>
              <a:rPr lang="es-PE" sz="4000" b="1" dirty="0" smtClean="0">
                <a:solidFill>
                  <a:schemeClr val="bg1"/>
                </a:solidFill>
              </a:rPr>
              <a:t>ontaminación </a:t>
            </a:r>
            <a:r>
              <a:rPr lang="es-PE" sz="4000" b="1" dirty="0">
                <a:solidFill>
                  <a:schemeClr val="bg1"/>
                </a:solidFill>
              </a:rPr>
              <a:t>ambiental </a:t>
            </a:r>
            <a:r>
              <a:rPr lang="es-PE" sz="4000" b="1" dirty="0" smtClean="0">
                <a:solidFill>
                  <a:schemeClr val="bg1"/>
                </a:solidFill>
              </a:rPr>
              <a:t>por</a:t>
            </a:r>
          </a:p>
          <a:p>
            <a:r>
              <a:rPr lang="es-PE" sz="4000" b="1" dirty="0" smtClean="0">
                <a:solidFill>
                  <a:schemeClr val="bg1"/>
                </a:solidFill>
              </a:rPr>
              <a:t>Residuos Sólidos</a:t>
            </a:r>
            <a:endParaRPr lang="es-ES" sz="4000" b="1" dirty="0">
              <a:solidFill>
                <a:schemeClr val="bg1"/>
              </a:solidFill>
            </a:endParaRPr>
          </a:p>
        </p:txBody>
      </p:sp>
    </p:spTree>
    <p:extLst>
      <p:ext uri="{BB962C8B-B14F-4D97-AF65-F5344CB8AC3E}">
        <p14:creationId xmlns:p14="http://schemas.microsoft.com/office/powerpoint/2010/main" val="48393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32088" y="6234545"/>
            <a:ext cx="381270" cy="381270"/>
          </a:xfrm>
          <a:prstGeom prst="rect">
            <a:avLst/>
          </a:prstGeom>
        </p:spPr>
      </p:pic>
      <p:pic>
        <p:nvPicPr>
          <p:cNvPr id="3" name="Imagen 2"/>
          <p:cNvPicPr>
            <a:picLocks noChangeAspect="1"/>
          </p:cNvPicPr>
          <p:nvPr/>
        </p:nvPicPr>
        <p:blipFill>
          <a:blip r:embed="rId3"/>
          <a:stretch>
            <a:fillRect/>
          </a:stretch>
        </p:blipFill>
        <p:spPr>
          <a:xfrm>
            <a:off x="270515" y="233794"/>
            <a:ext cx="5436094" cy="6382023"/>
          </a:xfrm>
          <a:prstGeom prst="rect">
            <a:avLst/>
          </a:prstGeom>
        </p:spPr>
      </p:pic>
      <p:pic>
        <p:nvPicPr>
          <p:cNvPr id="4" name="Imagen 3"/>
          <p:cNvPicPr>
            <a:picLocks noChangeAspect="1"/>
          </p:cNvPicPr>
          <p:nvPr/>
        </p:nvPicPr>
        <p:blipFill>
          <a:blip r:embed="rId4"/>
          <a:stretch>
            <a:fillRect/>
          </a:stretch>
        </p:blipFill>
        <p:spPr>
          <a:xfrm>
            <a:off x="6284188" y="615368"/>
            <a:ext cx="2247900" cy="927100"/>
          </a:xfrm>
          <a:prstGeom prst="rect">
            <a:avLst/>
          </a:prstGeom>
        </p:spPr>
      </p:pic>
      <p:sp>
        <p:nvSpPr>
          <p:cNvPr id="5" name="CuadroTexto 4"/>
          <p:cNvSpPr txBox="1"/>
          <p:nvPr/>
        </p:nvSpPr>
        <p:spPr>
          <a:xfrm>
            <a:off x="614045" y="1749923"/>
            <a:ext cx="4266150" cy="2554545"/>
          </a:xfrm>
          <a:prstGeom prst="rect">
            <a:avLst/>
          </a:prstGeom>
          <a:noFill/>
        </p:spPr>
        <p:txBody>
          <a:bodyPr wrap="square" rtlCol="0">
            <a:spAutoFit/>
          </a:bodyPr>
          <a:lstStyle/>
          <a:p>
            <a:r>
              <a:rPr lang="es-PE" sz="4000" b="1" dirty="0">
                <a:solidFill>
                  <a:schemeClr val="bg1"/>
                </a:solidFill>
              </a:rPr>
              <a:t>Causa del problema de contaminación ambiental</a:t>
            </a:r>
            <a:endParaRPr lang="es-ES" sz="4000" b="1" dirty="0">
              <a:solidFill>
                <a:schemeClr val="bg1"/>
              </a:solidFill>
            </a:endParaRPr>
          </a:p>
        </p:txBody>
      </p:sp>
    </p:spTree>
    <p:extLst>
      <p:ext uri="{BB962C8B-B14F-4D97-AF65-F5344CB8AC3E}">
        <p14:creationId xmlns:p14="http://schemas.microsoft.com/office/powerpoint/2010/main" val="390248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580734" y="1452047"/>
            <a:ext cx="5041133" cy="44294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1600" dirty="0"/>
              <a:t>Arrojo</a:t>
            </a:r>
          </a:p>
          <a:p>
            <a:pPr lvl="0"/>
            <a:r>
              <a:rPr lang="es-PE" sz="1600" dirty="0"/>
              <a:t>Recojo de basura</a:t>
            </a:r>
          </a:p>
          <a:p>
            <a:pPr lvl="0"/>
            <a:r>
              <a:rPr lang="es-PE" sz="1600" dirty="0"/>
              <a:t>Transferencia </a:t>
            </a:r>
            <a:r>
              <a:rPr lang="es-PE" sz="1600" dirty="0">
                <a:solidFill>
                  <a:schemeClr val="accent4">
                    <a:lumMod val="75000"/>
                  </a:schemeClr>
                </a:solidFill>
              </a:rPr>
              <a:t>(traslado de residuos sólidos del  vehículo de recolección a uno con mayor capacidad de almacenamiento)</a:t>
            </a:r>
          </a:p>
          <a:p>
            <a:pPr lvl="0"/>
            <a:r>
              <a:rPr lang="es-PE" sz="1600" dirty="0"/>
              <a:t>Tratamiento</a:t>
            </a:r>
          </a:p>
          <a:p>
            <a:pPr lvl="0"/>
            <a:r>
              <a:rPr lang="es-PE" sz="1600" dirty="0"/>
              <a:t>Comercialización</a:t>
            </a:r>
          </a:p>
          <a:p>
            <a:pPr lvl="0"/>
            <a:r>
              <a:rPr lang="es-PE" sz="1600" dirty="0"/>
              <a:t>Disposición final </a:t>
            </a:r>
            <a:r>
              <a:rPr lang="es-PE" sz="1600" dirty="0">
                <a:solidFill>
                  <a:schemeClr val="accent4">
                    <a:lumMod val="75000"/>
                  </a:schemeClr>
                </a:solidFill>
              </a:rPr>
              <a:t>(incluye botaderos, sitios de acumulación de basura, disposición de basura en sitios no autorizados, sitios de disposición de residuos de la </a:t>
            </a:r>
            <a:r>
              <a:rPr lang="es-PE" sz="1600" dirty="0" smtClean="0">
                <a:solidFill>
                  <a:schemeClr val="accent4">
                    <a:lumMod val="75000"/>
                  </a:schemeClr>
                </a:solidFill>
              </a:rPr>
              <a:t>construcción)</a:t>
            </a:r>
            <a:endParaRPr lang="es-PE" sz="1600" dirty="0">
              <a:solidFill>
                <a:schemeClr val="accent4">
                  <a:lumMod val="75000"/>
                </a:schemeClr>
              </a:solidFill>
            </a:endParaRPr>
          </a:p>
          <a:p>
            <a:pPr lvl="0"/>
            <a:r>
              <a:rPr lang="es-PE" sz="1600" dirty="0"/>
              <a:t>Actividades de industria cementera</a:t>
            </a:r>
          </a:p>
          <a:p>
            <a:pPr lvl="0"/>
            <a:r>
              <a:rPr lang="es-PE" sz="1600" dirty="0"/>
              <a:t>Actividades de industria papelera</a:t>
            </a:r>
          </a:p>
          <a:p>
            <a:pPr lvl="0"/>
            <a:r>
              <a:rPr lang="es-PE" sz="1600" dirty="0"/>
              <a:t>Actividades de industria cervecera</a:t>
            </a:r>
          </a:p>
          <a:p>
            <a:pPr lvl="0"/>
            <a:r>
              <a:rPr lang="es-PE" sz="1600" dirty="0"/>
              <a:t>Actividades de industria de curtiembre</a:t>
            </a:r>
          </a:p>
          <a:p>
            <a:pPr lvl="0"/>
            <a:r>
              <a:rPr lang="es-PE" sz="1600" dirty="0"/>
              <a:t>Actividades de la industria de elaboración de azúcar</a:t>
            </a:r>
          </a:p>
        </p:txBody>
      </p:sp>
      <p:pic>
        <p:nvPicPr>
          <p:cNvPr id="5" name="Imagen 4"/>
          <p:cNvPicPr>
            <a:picLocks noChangeAspect="1"/>
          </p:cNvPicPr>
          <p:nvPr/>
        </p:nvPicPr>
        <p:blipFill>
          <a:blip r:embed="rId2"/>
          <a:stretch>
            <a:fillRect/>
          </a:stretch>
        </p:blipFill>
        <p:spPr>
          <a:xfrm>
            <a:off x="8532088" y="6234545"/>
            <a:ext cx="381270" cy="381270"/>
          </a:xfrm>
          <a:prstGeom prst="rect">
            <a:avLst/>
          </a:prstGeom>
        </p:spPr>
      </p:pic>
      <p:cxnSp>
        <p:nvCxnSpPr>
          <p:cNvPr id="6" name="Conector recto 5"/>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580734" y="307118"/>
            <a:ext cx="7951354" cy="707886"/>
          </a:xfrm>
          <a:prstGeom prst="rect">
            <a:avLst/>
          </a:prstGeom>
          <a:noFill/>
        </p:spPr>
        <p:txBody>
          <a:bodyPr wrap="square" rtlCol="0">
            <a:spAutoFit/>
          </a:bodyPr>
          <a:lstStyle/>
          <a:p>
            <a:r>
              <a:rPr lang="es-ES" sz="4000" b="1" dirty="0" smtClean="0">
                <a:solidFill>
                  <a:srgbClr val="67B319"/>
                </a:solidFill>
              </a:rPr>
              <a:t>Causas</a:t>
            </a:r>
            <a:endParaRPr lang="es-ES" sz="4000" b="1" dirty="0">
              <a:solidFill>
                <a:srgbClr val="67B319"/>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604" y="1182945"/>
            <a:ext cx="872043" cy="57250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589" y="1368076"/>
            <a:ext cx="1086928" cy="713573"/>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5132" y="2081649"/>
            <a:ext cx="1078769" cy="673609"/>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977" y="2755258"/>
            <a:ext cx="886076" cy="645331"/>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7527" y="2910062"/>
            <a:ext cx="2020153" cy="1326239"/>
          </a:xfrm>
          <a:prstGeom prst="rect">
            <a:avLst/>
          </a:prstGeom>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2512" y="4151894"/>
            <a:ext cx="1147798" cy="753534"/>
          </a:xfrm>
          <a:prstGeom prst="rect">
            <a:avLst/>
          </a:prstGeom>
        </p:spPr>
      </p:pic>
      <p:pic>
        <p:nvPicPr>
          <p:cNvPr id="15" name="Imagen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1951" y="4316417"/>
            <a:ext cx="1307095" cy="858113"/>
          </a:xfrm>
          <a:prstGeom prst="rect">
            <a:avLst/>
          </a:prstGeom>
        </p:spPr>
      </p:pic>
      <p:pic>
        <p:nvPicPr>
          <p:cNvPr id="16" name="Imagen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763" y="4478267"/>
            <a:ext cx="1480297" cy="971821"/>
          </a:xfrm>
          <a:prstGeom prst="rect">
            <a:avLst/>
          </a:prstGeom>
        </p:spPr>
      </p:pic>
      <p:pic>
        <p:nvPicPr>
          <p:cNvPr id="17" name="Imagen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21498" y="4964178"/>
            <a:ext cx="982133" cy="644775"/>
          </a:xfrm>
          <a:prstGeom prst="rect">
            <a:avLst/>
          </a:prstGeom>
        </p:spPr>
      </p:pic>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20911" y="4868431"/>
            <a:ext cx="1589671" cy="1481043"/>
          </a:xfrm>
          <a:prstGeom prst="rect">
            <a:avLst/>
          </a:prstGeom>
        </p:spPr>
      </p:pic>
    </p:spTree>
    <p:extLst>
      <p:ext uri="{BB962C8B-B14F-4D97-AF65-F5344CB8AC3E}">
        <p14:creationId xmlns:p14="http://schemas.microsoft.com/office/powerpoint/2010/main" val="325576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32088" y="6234545"/>
            <a:ext cx="381270" cy="381270"/>
          </a:xfrm>
          <a:prstGeom prst="rect">
            <a:avLst/>
          </a:prstGeom>
        </p:spPr>
      </p:pic>
      <p:cxnSp>
        <p:nvCxnSpPr>
          <p:cNvPr id="3" name="Conector recto 2"/>
          <p:cNvCxnSpPr/>
          <p:nvPr/>
        </p:nvCxnSpPr>
        <p:spPr>
          <a:xfrm>
            <a:off x="580734" y="1098974"/>
            <a:ext cx="7951354" cy="0"/>
          </a:xfrm>
          <a:prstGeom prst="line">
            <a:avLst/>
          </a:prstGeom>
          <a:ln w="95250" cap="rnd" cmpd="sng">
            <a:solidFill>
              <a:srgbClr val="178F39"/>
            </a:solidFill>
            <a:round/>
          </a:ln>
          <a:effectLst/>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580734" y="307118"/>
            <a:ext cx="7951354" cy="707886"/>
          </a:xfrm>
          <a:prstGeom prst="rect">
            <a:avLst/>
          </a:prstGeom>
          <a:noFill/>
        </p:spPr>
        <p:txBody>
          <a:bodyPr wrap="square" rtlCol="0">
            <a:spAutoFit/>
          </a:bodyPr>
          <a:lstStyle/>
          <a:p>
            <a:r>
              <a:rPr lang="es-ES" sz="4000" b="1" dirty="0" smtClean="0">
                <a:solidFill>
                  <a:srgbClr val="67B319"/>
                </a:solidFill>
              </a:rPr>
              <a:t>Causas</a:t>
            </a:r>
            <a:endParaRPr lang="es-ES" sz="4000" b="1" dirty="0">
              <a:solidFill>
                <a:srgbClr val="67B319"/>
              </a:solidFill>
            </a:endParaRPr>
          </a:p>
        </p:txBody>
      </p:sp>
      <p:sp>
        <p:nvSpPr>
          <p:cNvPr id="5" name="Content Placeholder 7"/>
          <p:cNvSpPr txBox="1">
            <a:spLocks/>
          </p:cNvSpPr>
          <p:nvPr/>
        </p:nvSpPr>
        <p:spPr>
          <a:xfrm>
            <a:off x="580734" y="1579047"/>
            <a:ext cx="5041133" cy="44294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PE" sz="1600" dirty="0"/>
              <a:t>Arrojo de residuos de industria de biocombustibles</a:t>
            </a:r>
          </a:p>
          <a:p>
            <a:pPr lvl="0"/>
            <a:r>
              <a:rPr lang="es-PE" sz="1600" dirty="0"/>
              <a:t>Actividades de industria petroquímica </a:t>
            </a:r>
            <a:r>
              <a:rPr lang="es-PE" sz="1600" dirty="0">
                <a:solidFill>
                  <a:schemeClr val="accent4">
                    <a:lumMod val="75000"/>
                  </a:schemeClr>
                </a:solidFill>
              </a:rPr>
              <a:t>(intermedia y final)</a:t>
            </a:r>
          </a:p>
          <a:p>
            <a:pPr lvl="0"/>
            <a:r>
              <a:rPr lang="es-PE" sz="1600" dirty="0"/>
              <a:t>Actividades de industria básica de hierro y acero</a:t>
            </a:r>
          </a:p>
          <a:p>
            <a:pPr lvl="0"/>
            <a:r>
              <a:rPr lang="es-PE" sz="1600" dirty="0"/>
              <a:t>Actividades de industria de fundición de hierro y acero</a:t>
            </a:r>
          </a:p>
          <a:p>
            <a:pPr lvl="0"/>
            <a:r>
              <a:rPr lang="es-PE" sz="1600" dirty="0"/>
              <a:t>Actividades de industria de fundición de metales no ferrosos</a:t>
            </a:r>
          </a:p>
          <a:p>
            <a:pPr lvl="0"/>
            <a:r>
              <a:rPr lang="es-PE" sz="1600" dirty="0"/>
              <a:t>Actividades de la industria de producción de bebidas alcohólicas y/ alcohol etílico / Actividades de la industria de producción de bebidas alcohólicas y/ alcohol etílico a partir de sustancias fermentadas</a:t>
            </a:r>
          </a:p>
          <a:p>
            <a:pPr lvl="0"/>
            <a:r>
              <a:rPr lang="es-PE" sz="1600" dirty="0"/>
              <a:t>Actividades de industria de elaboración de vinos</a:t>
            </a:r>
          </a:p>
          <a:p>
            <a:pPr lvl="0"/>
            <a:r>
              <a:rPr lang="es-PE" sz="1600" dirty="0"/>
              <a:t>Actividades de industria de elaboración de bebidas no alcohólicas, producción de aguas minerales</a:t>
            </a:r>
          </a:p>
          <a:p>
            <a:pPr lvl="0"/>
            <a:r>
              <a:rPr lang="es-PE" sz="1600" dirty="0"/>
              <a:t>Actividades de otras industrias manufactureras</a:t>
            </a:r>
          </a:p>
          <a:p>
            <a:pPr lvl="0"/>
            <a:r>
              <a:rPr lang="es-PE" sz="1600" dirty="0"/>
              <a:t>Agricultura</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334" y="3599027"/>
            <a:ext cx="1895180" cy="2256352"/>
          </a:xfrm>
          <a:prstGeom prst="rect">
            <a:avLst/>
          </a:prstGeom>
        </p:spPr>
      </p:pic>
    </p:spTree>
    <p:extLst>
      <p:ext uri="{BB962C8B-B14F-4D97-AF65-F5344CB8AC3E}">
        <p14:creationId xmlns:p14="http://schemas.microsoft.com/office/powerpoint/2010/main" val="253511514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753</Words>
  <Application>Microsoft Office PowerPoint</Application>
  <PresentationFormat>Presentación en pantalla (4:3)</PresentationFormat>
  <Paragraphs>85</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Magaly Ochoa Quisel</dc:creator>
  <cp:lastModifiedBy>Jorge Ramirez Gonzalez del Riego</cp:lastModifiedBy>
  <cp:revision>28</cp:revision>
  <dcterms:created xsi:type="dcterms:W3CDTF">2017-02-15T15:12:23Z</dcterms:created>
  <dcterms:modified xsi:type="dcterms:W3CDTF">2017-02-24T20:10:44Z</dcterms:modified>
</cp:coreProperties>
</file>